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4" r:id="rId7"/>
    <p:sldId id="265" r:id="rId8"/>
    <p:sldId id="262" r:id="rId9"/>
    <p:sldId id="263" r:id="rId10"/>
    <p:sldId id="266" r:id="rId11"/>
    <p:sldId id="267" r:id="rId12"/>
    <p:sldId id="268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CE7BE9F-DE37-4A10-978F-B51CE939B3D2}" type="datetimeFigureOut">
              <a:rPr lang="en-US" smtClean="0"/>
              <a:pPr/>
              <a:t>3/29/2020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FFC61C-EA44-4EB8-A390-52CB0EA24E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926" y="1714488"/>
            <a:ext cx="5543342" cy="1687080"/>
          </a:xfrm>
        </p:spPr>
        <p:txBody>
          <a:bodyPr/>
          <a:lstStyle/>
          <a:p>
            <a:r>
              <a:rPr lang="sr-Cyrl-RS" smtClean="0"/>
              <a:t>колико  је заразан </a:t>
            </a:r>
            <a:r>
              <a:rPr lang="en-US" smtClean="0"/>
              <a:t>COVID-19?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8992" y="5786454"/>
            <a:ext cx="5114778" cy="497732"/>
          </a:xfrm>
        </p:spPr>
        <p:txBody>
          <a:bodyPr>
            <a:normAutofit fontScale="92500"/>
          </a:bodyPr>
          <a:lstStyle/>
          <a:p>
            <a:r>
              <a:rPr lang="sr-Cyrl-RS" smtClean="0"/>
              <a:t>школски психолог-Снежана Рафаиловић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7239000" cy="534370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mtClean="0"/>
              <a:t>стопа секундарног напада у сингапуру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Број особа изложених зараженим = 417</a:t>
            </a:r>
          </a:p>
          <a:p>
            <a:r>
              <a:rPr lang="ru-RU" smtClean="0"/>
              <a:t>Број нових случајева који настају = 26</a:t>
            </a:r>
          </a:p>
          <a:p>
            <a:r>
              <a:rPr lang="ru-RU" smtClean="0"/>
              <a:t>Стопа секундарног напада = 26/417 = 6,2%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785794"/>
            <a:ext cx="7239000" cy="4846320"/>
          </a:xfrm>
        </p:spPr>
        <p:txBody>
          <a:bodyPr>
            <a:normAutofit lnSpcReduction="10000"/>
          </a:bodyPr>
          <a:lstStyle/>
          <a:p>
            <a:pPr fontAlgn="t">
              <a:buNone/>
            </a:pPr>
            <a:r>
              <a:rPr lang="ru-RU" smtClean="0"/>
              <a:t>Стопа секундарног напада зависи од: </a:t>
            </a:r>
          </a:p>
          <a:p>
            <a:pPr fontAlgn="t">
              <a:buNone/>
            </a:pPr>
            <a:endParaRPr lang="ru-RU" smtClean="0"/>
          </a:p>
          <a:p>
            <a:pPr fontAlgn="t"/>
            <a:r>
              <a:rPr lang="ru-RU" smtClean="0"/>
              <a:t>-Блискости контакта</a:t>
            </a:r>
          </a:p>
          <a:p>
            <a:pPr fontAlgn="t">
              <a:buNone/>
            </a:pP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>SARS</a:t>
            </a:r>
            <a:r>
              <a:rPr lang="ru-RU" smtClean="0"/>
              <a:t> у Пекингу за 2</a:t>
            </a:r>
            <a:r>
              <a:rPr lang="en-US" smtClean="0"/>
              <a:t>º</a:t>
            </a:r>
            <a:r>
              <a:rPr lang="ru-RU" smtClean="0"/>
              <a:t> А</a:t>
            </a:r>
            <a:r>
              <a:rPr lang="en-US" smtClean="0"/>
              <a:t>R</a:t>
            </a:r>
            <a:r>
              <a:rPr lang="ru-RU" smtClean="0"/>
              <a:t> виши је код оних који брину о пацијенту (31%) од</a:t>
            </a:r>
            <a:r>
              <a:rPr lang="en-US" smtClean="0"/>
              <a:t> </a:t>
            </a:r>
            <a:r>
              <a:rPr lang="sr-Cyrl-RS" smtClean="0"/>
              <a:t>оних који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живе у истом стану (4,6%).</a:t>
            </a:r>
          </a:p>
          <a:p>
            <a:pPr fontAlgn="t"/>
            <a:endParaRPr lang="ru-RU" smtClean="0"/>
          </a:p>
          <a:p>
            <a:pPr fontAlgn="t"/>
            <a:r>
              <a:rPr lang="ru-RU" smtClean="0"/>
              <a:t>-Стадијума болести</a:t>
            </a:r>
          </a:p>
          <a:p>
            <a:pPr fontAlgn="t">
              <a:buNone/>
            </a:pPr>
            <a:r>
              <a:rPr lang="ru-RU" smtClean="0"/>
              <a:t/>
            </a:r>
            <a:br>
              <a:rPr lang="ru-RU" smtClean="0"/>
            </a:br>
            <a:r>
              <a:rPr lang="en-US" smtClean="0"/>
              <a:t> SARS </a:t>
            </a:r>
            <a:r>
              <a:rPr lang="ru-RU" smtClean="0"/>
              <a:t>:2</a:t>
            </a:r>
            <a:r>
              <a:rPr lang="en-US" smtClean="0"/>
              <a:t> º</a:t>
            </a:r>
            <a:r>
              <a:rPr lang="ru-RU" smtClean="0"/>
              <a:t> АР већи у болници него код куће - због стадијума болести?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7239000" cy="6170008"/>
          </a:xfrm>
        </p:spPr>
        <p:txBody>
          <a:bodyPr>
            <a:normAutofit fontScale="92500" lnSpcReduction="20000"/>
          </a:bodyPr>
          <a:lstStyle/>
          <a:p>
            <a:r>
              <a:rPr lang="en-US" smtClean="0"/>
              <a:t>RO</a:t>
            </a:r>
            <a:r>
              <a:rPr lang="ru-RU" smtClean="0"/>
              <a:t>- Просечан број секундарно оболелих по случају укупно сумњиве популације.</a:t>
            </a:r>
          </a:p>
          <a:p>
            <a:pPr>
              <a:buNone/>
            </a:pPr>
            <a:endParaRPr lang="ru-RU" smtClean="0"/>
          </a:p>
          <a:p>
            <a:r>
              <a:rPr lang="ru-RU" smtClean="0"/>
              <a:t>2</a:t>
            </a:r>
            <a:r>
              <a:rPr lang="en-US" smtClean="0"/>
              <a:t>º</a:t>
            </a:r>
            <a:r>
              <a:rPr lang="ru-RU" smtClean="0"/>
              <a:t> </a:t>
            </a:r>
            <a:r>
              <a:rPr lang="en-US" smtClean="0"/>
              <a:t>AR</a:t>
            </a:r>
            <a:r>
              <a:rPr lang="sr-Cyrl-RS" smtClean="0"/>
              <a:t>-</a:t>
            </a:r>
            <a:r>
              <a:rPr lang="ru-RU" smtClean="0"/>
              <a:t> Проценат оних који су изложени примарном случају који су оболели као резултат изложености у одређеној ситуацији.</a:t>
            </a:r>
          </a:p>
          <a:p>
            <a:pPr>
              <a:buNone/>
            </a:pPr>
            <a:endParaRPr lang="ru-RU" smtClean="0"/>
          </a:p>
          <a:p>
            <a:pPr>
              <a:buNone/>
            </a:pPr>
            <a:endParaRPr lang="ru-RU" smtClean="0"/>
          </a:p>
          <a:p>
            <a:r>
              <a:rPr lang="en-US" smtClean="0"/>
              <a:t>R</a:t>
            </a:r>
            <a:r>
              <a:rPr lang="sr-Cyrl-RS" smtClean="0"/>
              <a:t>О</a:t>
            </a:r>
            <a:r>
              <a:rPr lang="ru-RU" smtClean="0"/>
              <a:t> = 2</a:t>
            </a:r>
            <a:r>
              <a:rPr lang="en-US" smtClean="0"/>
              <a:t>º</a:t>
            </a:r>
            <a:r>
              <a:rPr lang="ru-RU" smtClean="0"/>
              <a:t> </a:t>
            </a:r>
            <a:r>
              <a:rPr lang="en-US" smtClean="0"/>
              <a:t>AR</a:t>
            </a:r>
            <a:r>
              <a:rPr lang="sr-Cyrl-RS" smtClean="0"/>
              <a:t> </a:t>
            </a:r>
            <a:r>
              <a:rPr lang="ru-RU" smtClean="0"/>
              <a:t>[домаћинство] к бр. контаката [домаћинство]</a:t>
            </a:r>
          </a:p>
          <a:p>
            <a:pPr>
              <a:buNone/>
            </a:pPr>
            <a:r>
              <a:rPr lang="ru-RU" smtClean="0"/>
              <a:t>    +</a:t>
            </a:r>
          </a:p>
          <a:p>
            <a:r>
              <a:rPr lang="ru-RU" smtClean="0"/>
              <a:t>2</a:t>
            </a:r>
            <a:r>
              <a:rPr lang="en-US" smtClean="0"/>
              <a:t>º</a:t>
            </a:r>
            <a:r>
              <a:rPr lang="ru-RU" smtClean="0"/>
              <a:t> </a:t>
            </a:r>
            <a:r>
              <a:rPr lang="en-US" smtClean="0"/>
              <a:t>AR</a:t>
            </a:r>
            <a:r>
              <a:rPr lang="sr-Cyrl-RS" smtClean="0"/>
              <a:t> </a:t>
            </a:r>
            <a:r>
              <a:rPr lang="ru-RU" smtClean="0"/>
              <a:t>[друга породица] к бр. контаката [друга породица]</a:t>
            </a:r>
          </a:p>
          <a:p>
            <a:pPr>
              <a:buNone/>
            </a:pPr>
            <a:r>
              <a:rPr lang="ru-RU" smtClean="0"/>
              <a:t>    +</a:t>
            </a:r>
          </a:p>
          <a:p>
            <a:r>
              <a:rPr lang="ru-RU" smtClean="0"/>
              <a:t>2</a:t>
            </a:r>
            <a:r>
              <a:rPr lang="en-US" smtClean="0"/>
              <a:t>º</a:t>
            </a:r>
            <a:r>
              <a:rPr lang="ru-RU" smtClean="0"/>
              <a:t> </a:t>
            </a:r>
            <a:r>
              <a:rPr lang="en-US" smtClean="0"/>
              <a:t>AR</a:t>
            </a:r>
            <a:r>
              <a:rPr lang="sr-Cyrl-RS" smtClean="0"/>
              <a:t> </a:t>
            </a:r>
            <a:r>
              <a:rPr lang="ru-RU" smtClean="0"/>
              <a:t>[заједница] к бр. контаката [заједница]</a:t>
            </a:r>
          </a:p>
          <a:p>
            <a:pPr>
              <a:buNone/>
            </a:pPr>
            <a:r>
              <a:rPr lang="ru-RU" smtClean="0"/>
              <a:t>    +</a:t>
            </a:r>
          </a:p>
          <a:p>
            <a:pPr>
              <a:buNone/>
            </a:pPr>
            <a:r>
              <a:rPr lang="ru-RU" smtClean="0"/>
              <a:t>    итд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Cyrl-RS" sz="4800" smtClean="0"/>
              <a:t>Зато</a:t>
            </a:r>
          </a:p>
          <a:p>
            <a:pPr algn="ctr">
              <a:buNone/>
            </a:pPr>
            <a:r>
              <a:rPr lang="sr-Cyrl-RS" sz="4800" smtClean="0"/>
              <a:t>држи </a:t>
            </a:r>
            <a:r>
              <a:rPr lang="sr-Cyrl-RS" sz="4800" smtClean="0">
                <a:solidFill>
                  <a:srgbClr val="FF0000"/>
                </a:solidFill>
              </a:rPr>
              <a:t>одстојање</a:t>
            </a:r>
            <a:r>
              <a:rPr lang="sr-Cyrl-RS" sz="4800" smtClean="0"/>
              <a:t> и </a:t>
            </a:r>
          </a:p>
          <a:p>
            <a:pPr algn="ctr">
              <a:buNone/>
            </a:pPr>
            <a:r>
              <a:rPr lang="sr-Cyrl-RS" sz="4800" smtClean="0"/>
              <a:t>што </a:t>
            </a:r>
            <a:r>
              <a:rPr lang="sr-Cyrl-RS" sz="4800" smtClean="0">
                <a:solidFill>
                  <a:srgbClr val="FF0000"/>
                </a:solidFill>
              </a:rPr>
              <a:t>мање контакта</a:t>
            </a:r>
          </a:p>
          <a:p>
            <a:pPr algn="ctr">
              <a:buNone/>
            </a:pPr>
            <a:r>
              <a:rPr lang="sr-Cyrl-RS" sz="4800" smtClean="0"/>
              <a:t> са другим особама.</a:t>
            </a:r>
            <a:endParaRPr lang="en-US" sz="4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neza\Desktop\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647" y="714356"/>
            <a:ext cx="7923377" cy="5087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852"/>
            <a:ext cx="8072462" cy="1320188"/>
          </a:xfrm>
        </p:spPr>
        <p:txBody>
          <a:bodyPr>
            <a:normAutofit fontScale="90000"/>
          </a:bodyPr>
          <a:lstStyle/>
          <a:p>
            <a:r>
              <a:rPr lang="ru-RU" sz="3100" smtClean="0"/>
              <a:t>Број репродукције основног случаја Р0</a:t>
            </a:r>
            <a:r>
              <a:rPr lang="ru-RU" smtClean="0"/>
              <a:t/>
            </a:r>
            <a:br>
              <a:rPr lang="ru-RU" smtClean="0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Просечан број секундарно заражених по случају (број успешних трансмисије по случају) код потпуно осумњичене популације.</a:t>
            </a:r>
          </a:p>
          <a:p>
            <a:endParaRPr lang="ru-RU" smtClean="0"/>
          </a:p>
          <a:p>
            <a:r>
              <a:rPr lang="sr-Cyrl-RS" smtClean="0"/>
              <a:t>Р0&gt; 1 број случајева се повећава</a:t>
            </a:r>
          </a:p>
          <a:p>
            <a:r>
              <a:rPr lang="sr-Cyrl-RS" smtClean="0"/>
              <a:t>Р0 = 1 број случајева је стабилан</a:t>
            </a:r>
          </a:p>
          <a:p>
            <a:r>
              <a:rPr lang="sr-Cyrl-RS" smtClean="0"/>
              <a:t>Р0 &lt;1 број случајева се смањује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Sneza\Desktop\1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732428"/>
            <a:ext cx="7786742" cy="48397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mtClean="0"/>
              <a:t>репродукциони број основног случаја за </a:t>
            </a:r>
            <a:r>
              <a:rPr lang="en-US" smtClean="0"/>
              <a:t>COVID-19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4846320"/>
          </a:xfrm>
        </p:spPr>
        <p:txBody>
          <a:bodyPr/>
          <a:lstStyle/>
          <a:p>
            <a:r>
              <a:rPr lang="ru-RU" smtClean="0"/>
              <a:t>Процењује се између 1,5 и 4,5, највише 2-3.</a:t>
            </a:r>
          </a:p>
          <a:p>
            <a:pPr>
              <a:buNone/>
            </a:pPr>
            <a:endParaRPr lang="ru-RU" smtClean="0"/>
          </a:p>
          <a:p>
            <a:r>
              <a:rPr lang="ru-RU" smtClean="0"/>
              <a:t>Шта ово значи?</a:t>
            </a:r>
          </a:p>
          <a:p>
            <a:pPr>
              <a:buNone/>
            </a:pPr>
            <a:r>
              <a:rPr lang="ru-RU" smtClean="0"/>
              <a:t>   … У раној фази епидемије</a:t>
            </a:r>
          </a:p>
          <a:p>
            <a:pPr>
              <a:buNone/>
            </a:pPr>
            <a:r>
              <a:rPr lang="ru-RU" smtClean="0"/>
              <a:t>   … Користећи доступне податке</a:t>
            </a:r>
          </a:p>
          <a:p>
            <a:pPr>
              <a:buNone/>
            </a:pPr>
            <a:r>
              <a:rPr lang="ru-RU" smtClean="0"/>
              <a:t>   … У Вухану</a:t>
            </a:r>
          </a:p>
          <a:p>
            <a:pPr>
              <a:buNone/>
            </a:pPr>
            <a:r>
              <a:rPr lang="ru-RU" smtClean="0"/>
              <a:t>   … У просеку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</a:t>
            </a:r>
            <a:r>
              <a:rPr lang="en-US" b="1" smtClean="0"/>
              <a:t> COVID-19 ≈ 1.5-4.5</a:t>
            </a:r>
            <a:endParaRPr lang="sr-Cyrl-RS" b="1" smtClean="0"/>
          </a:p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</a:t>
            </a:r>
            <a:r>
              <a:rPr lang="en-US" b="1" smtClean="0"/>
              <a:t> </a:t>
            </a:r>
            <a:r>
              <a:rPr lang="sr-Cyrl-RS" b="1" smtClean="0"/>
              <a:t>оспе</a:t>
            </a:r>
            <a:r>
              <a:rPr lang="en-US" b="1" smtClean="0"/>
              <a:t> ≈ 15 </a:t>
            </a:r>
            <a:endParaRPr lang="sr-Cyrl-RS" b="1" smtClean="0"/>
          </a:p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 богиње</a:t>
            </a:r>
            <a:r>
              <a:rPr lang="en-US" b="1" smtClean="0"/>
              <a:t>≈ 10 </a:t>
            </a:r>
            <a:endParaRPr lang="sr-Cyrl-RS" b="1" smtClean="0"/>
          </a:p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</a:t>
            </a:r>
            <a:r>
              <a:rPr lang="en-US" b="1" smtClean="0"/>
              <a:t> SARS ≈ 3 </a:t>
            </a:r>
            <a:endParaRPr lang="sr-Cyrl-RS" b="1" smtClean="0"/>
          </a:p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</a:t>
            </a:r>
            <a:r>
              <a:rPr lang="en-US" b="1" smtClean="0"/>
              <a:t> </a:t>
            </a:r>
            <a:r>
              <a:rPr lang="sr-Cyrl-RS" b="1" smtClean="0"/>
              <a:t>Еболу</a:t>
            </a:r>
            <a:r>
              <a:rPr lang="en-US" b="1" smtClean="0"/>
              <a:t> ≈ 2 </a:t>
            </a:r>
            <a:endParaRPr lang="sr-Cyrl-RS" b="1" smtClean="0"/>
          </a:p>
          <a:p>
            <a:r>
              <a:rPr lang="sr-Cyrl-RS" b="1" smtClean="0"/>
              <a:t>Р</a:t>
            </a:r>
            <a:r>
              <a:rPr lang="en-US" b="1" smtClean="0"/>
              <a:t>0 </a:t>
            </a:r>
            <a:r>
              <a:rPr lang="sr-Cyrl-RS" b="1" smtClean="0"/>
              <a:t>за грип</a:t>
            </a:r>
            <a:r>
              <a:rPr lang="en-US" b="1" smtClean="0"/>
              <a:t>≈ 1.5-3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smtClean="0"/>
              <a:t>Стопа секундарног напада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Стопа секундарног напада </a:t>
            </a:r>
            <a:r>
              <a:rPr lang="en-US" smtClean="0"/>
              <a:t>(2º AR) </a:t>
            </a:r>
            <a:r>
              <a:rPr lang="ru-RU" smtClean="0"/>
              <a:t> користи се у истраживању ширења инфекције које се преносе од особе до особе у специфичним ситуацијама попут домаћинства и школе</a:t>
            </a:r>
          </a:p>
          <a:p>
            <a:pPr>
              <a:buNone/>
            </a:pPr>
            <a:r>
              <a:rPr lang="ru-RU" smtClean="0"/>
              <a:t>   =удео оних који су изложени примарном случају па су оболели као резултат изложености.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7239000" cy="677246"/>
          </a:xfrm>
        </p:spPr>
        <p:txBody>
          <a:bodyPr/>
          <a:lstStyle/>
          <a:p>
            <a:r>
              <a:rPr lang="sr-Cyrl-RS" smtClean="0"/>
              <a:t>Потешкоће у процени Р0</a:t>
            </a:r>
            <a:endParaRPr lang="en-US"/>
          </a:p>
        </p:txBody>
      </p:sp>
      <p:pic>
        <p:nvPicPr>
          <p:cNvPr id="4098" name="Picture 2" descr="C:\Users\Sneza\Desktop\1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2102644"/>
            <a:ext cx="7239000" cy="3860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mtClean="0"/>
              <a:t>репродукциони број зависи од три фактора: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Трајања заразности.</a:t>
            </a:r>
          </a:p>
          <a:p>
            <a:pPr>
              <a:buNone/>
            </a:pPr>
            <a:endParaRPr lang="ru-RU" smtClean="0"/>
          </a:p>
          <a:p>
            <a:r>
              <a:rPr lang="ru-RU" smtClean="0"/>
              <a:t>Вероватноће да се инфекција преноси путем контакта између сумњиве и заражене особе.</a:t>
            </a:r>
          </a:p>
          <a:p>
            <a:pPr>
              <a:buNone/>
            </a:pPr>
            <a:endParaRPr lang="ru-RU" smtClean="0"/>
          </a:p>
          <a:p>
            <a:r>
              <a:rPr lang="ru-RU" smtClean="0"/>
              <a:t>Просечне стопе контакта између сумњивих и заражених особа.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ustom 3">
      <a:dk1>
        <a:sysClr val="windowText" lastClr="000000"/>
      </a:dk1>
      <a:lt1>
        <a:sysClr val="window" lastClr="FFFFFF"/>
      </a:lt1>
      <a:dk2>
        <a:srgbClr val="D5501B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F4B49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</TotalTime>
  <Words>341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Opulent</vt:lpstr>
      <vt:lpstr>колико  је заразан COVID-19?</vt:lpstr>
      <vt:lpstr>Slide 2</vt:lpstr>
      <vt:lpstr>Број репродукције основног случаја Р0 </vt:lpstr>
      <vt:lpstr>Slide 4</vt:lpstr>
      <vt:lpstr>репродукциони број основног случаја за COVID-19 </vt:lpstr>
      <vt:lpstr>Slide 6</vt:lpstr>
      <vt:lpstr>Стопа секундарног напада</vt:lpstr>
      <vt:lpstr>Потешкоће у процени Р0</vt:lpstr>
      <vt:lpstr>репродукциони број зависи од три фактора:</vt:lpstr>
      <vt:lpstr>стопа секундарног напада у сингапуру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Sneza</dc:creator>
  <cp:lastModifiedBy>Sneza</cp:lastModifiedBy>
  <cp:revision>8</cp:revision>
  <dcterms:created xsi:type="dcterms:W3CDTF">2020-03-29T01:09:46Z</dcterms:created>
  <dcterms:modified xsi:type="dcterms:W3CDTF">2020-03-29T02:29:00Z</dcterms:modified>
</cp:coreProperties>
</file>