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52F7166-B48A-4415-B5A2-1A076E28CEAF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30DE43B-DAD7-4E22-820A-76BF96D2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430" y="285728"/>
            <a:ext cx="5105400" cy="4572032"/>
          </a:xfrm>
        </p:spPr>
        <p:txBody>
          <a:bodyPr/>
          <a:lstStyle/>
          <a:p>
            <a:r>
              <a:rPr lang="sr-Latn-RS" smtClean="0"/>
              <a:t>COVID-19</a:t>
            </a:r>
            <a:r>
              <a:rPr lang="sr-Cyrl-RS" smtClean="0"/>
              <a:t>:</a:t>
            </a:r>
            <a:r>
              <a:rPr lang="sr-Latn-RS" smtClean="0"/>
              <a:t> Последице изолације старијих особа</a:t>
            </a: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0430" y="5715016"/>
            <a:ext cx="5114778" cy="458306"/>
          </a:xfrm>
        </p:spPr>
        <p:txBody>
          <a:bodyPr>
            <a:normAutofit fontScale="92500"/>
          </a:bodyPr>
          <a:lstStyle/>
          <a:p>
            <a:r>
              <a:rPr lang="sr-Cyrl-RS" smtClean="0"/>
              <a:t>школски психолог-Снежана Рафаиловић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smtClean="0"/>
              <a:t>   Тотална изолација особа старијих од 65 година је</a:t>
            </a:r>
          </a:p>
          <a:p>
            <a:r>
              <a:rPr lang="sr-Cyrl-RS" smtClean="0"/>
              <a:t> један од начина да се заштити преоптерећеност здравственог система и</a:t>
            </a:r>
          </a:p>
          <a:p>
            <a:r>
              <a:rPr lang="sr-Cyrl-RS" smtClean="0"/>
              <a:t> да се ублажи ширење тешког акутног респираторног синдрома коронавируса 2 (</a:t>
            </a:r>
            <a:r>
              <a:rPr lang="en-US" smtClean="0"/>
              <a:t>SARS</a:t>
            </a:r>
            <a:r>
              <a:rPr lang="sr-Cyrl-RS" smtClean="0"/>
              <a:t>-</a:t>
            </a:r>
            <a:r>
              <a:rPr lang="en-US" smtClean="0"/>
              <a:t>COV</a:t>
            </a:r>
            <a:r>
              <a:rPr lang="sr-Cyrl-RS" smtClean="0"/>
              <a:t>-2).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Међутим, добро је познато да је социјална изолација међу старијим особама „озбиљна брига за јавно здравље“ због њиховог повећаног ризика од</a:t>
            </a:r>
          </a:p>
          <a:p>
            <a:r>
              <a:rPr lang="sr-Cyrl-RS" smtClean="0"/>
              <a:t>кардиоваскуларних, </a:t>
            </a:r>
          </a:p>
          <a:p>
            <a:r>
              <a:rPr lang="sr-Cyrl-RS" smtClean="0"/>
              <a:t>аутоимуних, </a:t>
            </a:r>
          </a:p>
          <a:p>
            <a:r>
              <a:rPr lang="sr-Cyrl-RS" smtClean="0"/>
              <a:t>неурокогнитивних и</a:t>
            </a:r>
          </a:p>
          <a:p>
            <a:r>
              <a:rPr lang="sr-Cyrl-RS" smtClean="0"/>
              <a:t>менталних проблема.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smtClean="0"/>
              <a:t>   Такође треба знати да стављање старијих људи у изолацију повећава ризик од депресије и анксиозности.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r>
              <a:rPr lang="sr-Cyrl-RS" smtClean="0"/>
              <a:t>Самоизолација ће утицати на старије особе чији је једини контакт ван куће, као што су продавнице, градски тргови и шеталишта, паркови. 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Они који немају блиску породицу и пријатеље, морају се ослонити на подршку добровољних услуга или социјалну заштиту, што их може изложити додатном ризику, заједно са онима који су већ усамљени и изоловани.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smtClean="0"/>
              <a:t>   Пружање друштвене подршке путем друштвених мрежа и јавних сервиса омогућавају осећај припадности иако постоје разлике у приступу или писмености дигиталним изворима.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smtClean="0"/>
              <a:t>   Интервенције могу укључивати и чешће телефонске позиве са члановима породице и блиским пријатељима, добровољним организацијама или здравственим радницима или пројектима пружања подршке у заједници током присилне изолације.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sr-Cyrl-RS" smtClean="0"/>
              <a:t>   Изолација старијих особа може смањити пренос, што је још важније одгодити масовност и смањити ширење болести на групе високог ризика,</a:t>
            </a:r>
          </a:p>
          <a:p>
            <a:pPr>
              <a:buNone/>
            </a:pPr>
            <a:endParaRPr lang="sr-Cyrl-RS" smtClean="0"/>
          </a:p>
          <a:p>
            <a:pPr>
              <a:buNone/>
            </a:pPr>
            <a:r>
              <a:rPr lang="sr-Cyrl-RS" smtClean="0"/>
              <a:t>   али током њихове изолације треба им пружити </a:t>
            </a:r>
            <a:r>
              <a:rPr lang="sr-Cyrl-RS" smtClean="0">
                <a:solidFill>
                  <a:srgbClr val="FF0000"/>
                </a:solidFill>
              </a:rPr>
              <a:t>подршку</a:t>
            </a:r>
            <a:r>
              <a:rPr lang="sr-Cyrl-RS" smtClean="0"/>
              <a:t>, да се не би осећали </a:t>
            </a:r>
            <a:r>
              <a:rPr lang="sr-Cyrl-RS" smtClean="0">
                <a:solidFill>
                  <a:srgbClr val="FF0000"/>
                </a:solidFill>
              </a:rPr>
              <a:t>усамљено</a:t>
            </a:r>
            <a:r>
              <a:rPr lang="sr-Cyrl-RS" smtClean="0"/>
              <a:t>, </a:t>
            </a:r>
            <a:r>
              <a:rPr lang="sr-Cyrl-RS" smtClean="0">
                <a:solidFill>
                  <a:srgbClr val="FF0000"/>
                </a:solidFill>
              </a:rPr>
              <a:t>депресивно</a:t>
            </a:r>
            <a:r>
              <a:rPr lang="sr-Cyrl-RS" smtClean="0"/>
              <a:t>, </a:t>
            </a:r>
            <a:r>
              <a:rPr lang="sr-Cyrl-RS" smtClean="0">
                <a:solidFill>
                  <a:srgbClr val="FF0000"/>
                </a:solidFill>
              </a:rPr>
              <a:t>заборављено</a:t>
            </a:r>
            <a:r>
              <a:rPr lang="sr-Cyrl-RS" smtClean="0"/>
              <a:t>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smtClean="0"/>
              <a:t>Позовите телефоном бар једном дневно своје родитеље, баке и деде, питајте их како су, да ли им шта треба, идите у набавку за њих,  да би знали да нису сами и заборављени.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10">
      <a:dk1>
        <a:sysClr val="windowText" lastClr="000000"/>
      </a:dk1>
      <a:lt1>
        <a:sysClr val="window" lastClr="FFFFFF"/>
      </a:lt1>
      <a:dk2>
        <a:srgbClr val="28D0F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292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COVID-19: Последице изолације старијих особа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COVID-19: Последице изолације старијих особа</dc:title>
  <dc:creator>Sneza</dc:creator>
  <cp:lastModifiedBy>Sneza</cp:lastModifiedBy>
  <cp:revision>2</cp:revision>
  <dcterms:created xsi:type="dcterms:W3CDTF">2020-03-29T20:32:53Z</dcterms:created>
  <dcterms:modified xsi:type="dcterms:W3CDTF">2020-03-29T20:47:57Z</dcterms:modified>
</cp:coreProperties>
</file>