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00CC66"/>
    <a:srgbClr val="00CC99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1180C-2713-406D-931D-CE540246127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E2D0B-751B-482B-AEA4-5B4B774000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E2D0B-751B-482B-AEA4-5B4B774000F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D19616-320F-4ECD-A116-6E6D09D3F8AF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545D8E-19F6-4F86-A397-5690E489D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19616-320F-4ECD-A116-6E6D09D3F8AF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45D8E-19F6-4F86-A397-5690E489D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1D19616-320F-4ECD-A116-6E6D09D3F8AF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545D8E-19F6-4F86-A397-5690E489D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19616-320F-4ECD-A116-6E6D09D3F8AF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45D8E-19F6-4F86-A397-5690E489D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D19616-320F-4ECD-A116-6E6D09D3F8AF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2545D8E-19F6-4F86-A397-5690E489D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19616-320F-4ECD-A116-6E6D09D3F8AF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45D8E-19F6-4F86-A397-5690E489D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19616-320F-4ECD-A116-6E6D09D3F8AF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45D8E-19F6-4F86-A397-5690E489D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19616-320F-4ECD-A116-6E6D09D3F8AF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45D8E-19F6-4F86-A397-5690E489D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D19616-320F-4ECD-A116-6E6D09D3F8AF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45D8E-19F6-4F86-A397-5690E489D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19616-320F-4ECD-A116-6E6D09D3F8AF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45D8E-19F6-4F86-A397-5690E489D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19616-320F-4ECD-A116-6E6D09D3F8AF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45D8E-19F6-4F86-A397-5690E489D0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1D19616-320F-4ECD-A116-6E6D09D3F8AF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2545D8E-19F6-4F86-A397-5690E489D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mtClean="0"/>
              <a:t>КОРОНА ВИРУСИ- </a:t>
            </a:r>
            <a:r>
              <a:rPr lang="en-US" smtClean="0"/>
              <a:t>covid-19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7554" y="6000768"/>
            <a:ext cx="5114778" cy="315430"/>
          </a:xfrm>
        </p:spPr>
        <p:txBody>
          <a:bodyPr>
            <a:normAutofit fontScale="92500"/>
          </a:bodyPr>
          <a:lstStyle/>
          <a:p>
            <a:r>
              <a:rPr lang="sr-Cyrl-RS" smtClean="0"/>
              <a:t>школски психолог-Снежана Рафаиловић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7239000" cy="4629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smtClean="0"/>
              <a:t>Како се вирус који изазива </a:t>
            </a:r>
            <a:r>
              <a:rPr lang="en-US" sz="2700" smtClean="0"/>
              <a:t/>
            </a:r>
            <a:br>
              <a:rPr lang="en-US" sz="2700" smtClean="0"/>
            </a:br>
            <a:r>
              <a:rPr lang="en-US" sz="2700" smtClean="0"/>
              <a:t>COVID</a:t>
            </a:r>
            <a:r>
              <a:rPr lang="ru-RU" sz="2700" smtClean="0"/>
              <a:t>-19 шири?</a:t>
            </a:r>
            <a:r>
              <a:rPr lang="ru-RU" smtClean="0"/>
              <a:t/>
            </a:r>
            <a:br>
              <a:rPr lang="ru-RU" smtClean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Тренутно се мисли да главни начин на који вирус узрокује </a:t>
            </a:r>
            <a:r>
              <a:rPr lang="en-US" smtClean="0"/>
              <a:t>COVID</a:t>
            </a:r>
            <a:r>
              <a:rPr lang="ru-RU" smtClean="0"/>
              <a:t>-19 је да се шири директно путем капљиц</a:t>
            </a:r>
            <a:r>
              <a:rPr lang="sr-Cyrl-RS" smtClean="0"/>
              <a:t>а</a:t>
            </a:r>
            <a:r>
              <a:rPr lang="ru-RU" smtClean="0"/>
              <a:t>, </a:t>
            </a:r>
          </a:p>
          <a:p>
            <a:pPr>
              <a:buNone/>
            </a:pPr>
            <a:r>
              <a:rPr lang="ru-RU" smtClean="0"/>
              <a:t>   нпр. када особа кашље или преко контакта са предметима који су били инфицирани капљицама, а затим додиривањем очију, носа и / или уста.</a:t>
            </a:r>
          </a:p>
          <a:p>
            <a:endParaRPr lang="ru-RU" smtClean="0"/>
          </a:p>
          <a:p>
            <a:r>
              <a:rPr lang="ru-RU" smtClean="0"/>
              <a:t>Трансмисија аеросола се истражује.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42048" cy="605808"/>
          </a:xfrm>
        </p:spPr>
        <p:txBody>
          <a:bodyPr>
            <a:normAutofit fontScale="90000"/>
          </a:bodyPr>
          <a:lstStyle/>
          <a:p>
            <a:r>
              <a:rPr lang="ru-RU" smtClean="0"/>
              <a:t>Шта ово значи за превенцију?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3429024" cy="4525963"/>
          </a:xfrm>
        </p:spPr>
        <p:txBody>
          <a:bodyPr>
            <a:normAutofit fontScale="55000" lnSpcReduction="20000"/>
          </a:bodyPr>
          <a:lstStyle/>
          <a:p>
            <a:r>
              <a:rPr lang="ru-RU" smtClean="0"/>
              <a:t>Перите руке.</a:t>
            </a:r>
          </a:p>
          <a:p>
            <a:pPr>
              <a:buNone/>
            </a:pPr>
            <a:endParaRPr lang="ru-RU" smtClean="0"/>
          </a:p>
          <a:p>
            <a:r>
              <a:rPr lang="ru-RU" smtClean="0"/>
              <a:t>Одржавајте удаљеност.</a:t>
            </a:r>
          </a:p>
          <a:p>
            <a:pPr>
              <a:buNone/>
            </a:pPr>
            <a:endParaRPr lang="ru-RU" smtClean="0"/>
          </a:p>
          <a:p>
            <a:r>
              <a:rPr lang="ru-RU" smtClean="0"/>
              <a:t>Избегавајте додиривање рукама нос, очи или уста</a:t>
            </a:r>
            <a:r>
              <a:rPr lang="ru-RU" smtClean="0"/>
              <a:t>.</a:t>
            </a:r>
          </a:p>
          <a:p>
            <a:pPr>
              <a:buNone/>
            </a:pPr>
            <a:endParaRPr lang="sr-Latn-RS" smtClean="0"/>
          </a:p>
          <a:p>
            <a:r>
              <a:rPr lang="sr-Cyrl-RS" smtClean="0"/>
              <a:t>Ако кашљете или кијате прекријте уста или нос надлактицим или папирном марамицом. Марамицу одмах баците у канту за отпатке са поклопцем и оперите руке.</a:t>
            </a:r>
            <a:endParaRPr lang="ru-RU" smtClean="0"/>
          </a:p>
          <a:p>
            <a:pPr>
              <a:buNone/>
            </a:pPr>
            <a:endParaRPr lang="ru-RU" smtClean="0"/>
          </a:p>
          <a:p>
            <a:r>
              <a:rPr lang="ru-RU" smtClean="0"/>
              <a:t>Будите у току и пратите савете здравствене заштите, националне или локалне власти и послодаваца.</a:t>
            </a:r>
            <a:endParaRPr lang="en-US"/>
          </a:p>
        </p:txBody>
      </p:sp>
      <p:pic>
        <p:nvPicPr>
          <p:cNvPr id="8194" name="Picture 2" descr="C:\Users\Sneza\Desktop\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643050"/>
            <a:ext cx="3913193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071679"/>
            <a:ext cx="7429552" cy="2112234"/>
          </a:xfrm>
        </p:spPr>
        <p:txBody>
          <a:bodyPr>
            <a:normAutofit/>
          </a:bodyPr>
          <a:lstStyle/>
          <a:p>
            <a:pPr algn="ctr"/>
            <a:r>
              <a:rPr lang="sr-Cyrl-RS" smtClean="0"/>
              <a:t>ОСТАНИ КОД КУЋЕ!</a:t>
            </a:r>
            <a:br>
              <a:rPr lang="sr-Cyrl-RS" smtClean="0"/>
            </a:br>
            <a:r>
              <a:rPr lang="sr-Cyrl-RS" smtClean="0"/>
              <a:t>ЗАШТИТИ СЕБЕ И ДРУГЕ!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39000" cy="534370"/>
          </a:xfrm>
        </p:spPr>
        <p:txBody>
          <a:bodyPr>
            <a:normAutofit/>
          </a:bodyPr>
          <a:lstStyle/>
          <a:p>
            <a:r>
              <a:rPr lang="sr-Cyrl-RS" sz="2800" smtClean="0"/>
              <a:t>У овој презентацији сазнаћете: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Шта се зна о новом коронавирусу.</a:t>
            </a:r>
          </a:p>
          <a:p>
            <a:pPr>
              <a:buNone/>
            </a:pPr>
            <a:endParaRPr lang="ru-RU" smtClean="0"/>
          </a:p>
          <a:p>
            <a:r>
              <a:rPr lang="ru-RU" smtClean="0"/>
              <a:t>Одакле вирус и како се шири.</a:t>
            </a:r>
          </a:p>
          <a:p>
            <a:pPr>
              <a:buNone/>
            </a:pPr>
            <a:endParaRPr lang="ru-RU" smtClean="0"/>
          </a:p>
          <a:p>
            <a:r>
              <a:rPr lang="ru-RU" smtClean="0"/>
              <a:t>Како се </a:t>
            </a:r>
            <a:r>
              <a:rPr lang="en-US" smtClean="0"/>
              <a:t>COVID</a:t>
            </a:r>
            <a:r>
              <a:rPr lang="ru-RU" smtClean="0"/>
              <a:t>-19 упоређује са болестима узрокованим другим коронавирусима.</a:t>
            </a:r>
          </a:p>
          <a:p>
            <a:pPr>
              <a:buNone/>
            </a:pPr>
            <a:endParaRPr lang="ru-RU" smtClean="0"/>
          </a:p>
          <a:p>
            <a:r>
              <a:rPr lang="ru-RU" smtClean="0"/>
              <a:t>Како меримо тежину болести.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/>
          <a:lstStyle/>
          <a:p>
            <a:pPr algn="ctr"/>
            <a:r>
              <a:rPr lang="sr-Cyrl-RS" smtClean="0"/>
              <a:t>Шта је коронавирус?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323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smtClean="0"/>
              <a:t>Велика породица вируса.</a:t>
            </a:r>
          </a:p>
          <a:p>
            <a:r>
              <a:rPr lang="ru-RU" smtClean="0"/>
              <a:t>У облику круне са бодљама.</a:t>
            </a:r>
          </a:p>
          <a:p>
            <a:r>
              <a:rPr lang="ru-RU" smtClean="0"/>
              <a:t>Идентификована средином 1960-их код људи.</a:t>
            </a:r>
          </a:p>
          <a:p>
            <a:r>
              <a:rPr lang="ru-RU" smtClean="0"/>
              <a:t>Проузрокује низ</a:t>
            </a:r>
          </a:p>
          <a:p>
            <a:pPr>
              <a:buNone/>
            </a:pPr>
            <a:r>
              <a:rPr lang="ru-RU" smtClean="0"/>
              <a:t>   болести код људи од прехлада до тешких болести.</a:t>
            </a:r>
            <a:endParaRPr lang="en-US" smtClean="0"/>
          </a:p>
          <a:p>
            <a:endParaRPr lang="en-US"/>
          </a:p>
        </p:txBody>
      </p:sp>
      <p:pic>
        <p:nvPicPr>
          <p:cNvPr id="1026" name="Picture 2" descr="C:\Users\Sneza\Desktop\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643050"/>
            <a:ext cx="400052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>
            <a:normAutofit/>
          </a:bodyPr>
          <a:lstStyle/>
          <a:p>
            <a:r>
              <a:rPr lang="sr-Cyrl-RS" sz="2800" smtClean="0"/>
              <a:t>Како се нови коронавирус појавио?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4" y="1428736"/>
            <a:ext cx="4000528" cy="5072098"/>
          </a:xfrm>
        </p:spPr>
        <p:txBody>
          <a:bodyPr>
            <a:normAutofit fontScale="55000" lnSpcReduction="20000"/>
          </a:bodyPr>
          <a:lstStyle/>
          <a:p>
            <a:r>
              <a:rPr lang="ru-RU" sz="3300" smtClean="0"/>
              <a:t>Неке врсте коронавируса</a:t>
            </a:r>
            <a:r>
              <a:rPr lang="en-US" sz="3300" smtClean="0"/>
              <a:t> </a:t>
            </a:r>
            <a:r>
              <a:rPr lang="ru-RU" sz="3300" smtClean="0"/>
              <a:t>су чести код људи.</a:t>
            </a:r>
          </a:p>
          <a:p>
            <a:pPr>
              <a:buNone/>
            </a:pPr>
            <a:endParaRPr lang="ru-RU" sz="3300" smtClean="0"/>
          </a:p>
          <a:p>
            <a:r>
              <a:rPr lang="ru-RU" sz="3300" smtClean="0"/>
              <a:t>Остали коронавируси су</a:t>
            </a:r>
            <a:r>
              <a:rPr lang="en-US" sz="3300" smtClean="0"/>
              <a:t> </a:t>
            </a:r>
            <a:r>
              <a:rPr lang="ru-RU" sz="3300" smtClean="0"/>
              <a:t>уобичајени код животиња.</a:t>
            </a:r>
          </a:p>
          <a:p>
            <a:pPr>
              <a:buNone/>
            </a:pPr>
            <a:endParaRPr lang="ru-RU" sz="3300" smtClean="0"/>
          </a:p>
          <a:p>
            <a:r>
              <a:rPr lang="ru-RU" sz="3300" smtClean="0"/>
              <a:t>Ретко се људи заразе</a:t>
            </a:r>
            <a:r>
              <a:rPr lang="en-US" sz="3300" smtClean="0"/>
              <a:t> </a:t>
            </a:r>
            <a:r>
              <a:rPr lang="ru-RU" sz="3300" smtClean="0"/>
              <a:t>новом врстом корона вируса преко животиње,која се онда може ширити.</a:t>
            </a:r>
          </a:p>
          <a:p>
            <a:pPr>
              <a:buNone/>
            </a:pPr>
            <a:endParaRPr lang="ru-RU" sz="3300" smtClean="0"/>
          </a:p>
          <a:p>
            <a:pPr>
              <a:buNone/>
            </a:pPr>
            <a:r>
              <a:rPr lang="ru-RU" sz="3300" smtClean="0"/>
              <a:t>    Ранији примери овог преноса са       животиње на човека су</a:t>
            </a:r>
            <a:r>
              <a:rPr lang="sr-Cyrl-RS" sz="3300" smtClean="0"/>
              <a:t>:</a:t>
            </a:r>
            <a:endParaRPr lang="ru-RU" sz="3300" smtClean="0"/>
          </a:p>
          <a:p>
            <a:pPr>
              <a:buNone/>
            </a:pPr>
            <a:r>
              <a:rPr lang="sr-Cyrl-RS" sz="3300" smtClean="0"/>
              <a:t>     </a:t>
            </a:r>
            <a:r>
              <a:rPr lang="en-US" sz="3300" smtClean="0">
                <a:solidFill>
                  <a:srgbClr val="FF0000"/>
                </a:solidFill>
              </a:rPr>
              <a:t>SARS</a:t>
            </a:r>
            <a:r>
              <a:rPr lang="ru-RU" sz="3300" smtClean="0"/>
              <a:t> ( мачке)</a:t>
            </a:r>
          </a:p>
          <a:p>
            <a:pPr>
              <a:buNone/>
            </a:pPr>
            <a:r>
              <a:rPr lang="sr-Cyrl-RS" sz="3300" smtClean="0"/>
              <a:t>     </a:t>
            </a:r>
            <a:r>
              <a:rPr lang="en-US" sz="3300" smtClean="0">
                <a:solidFill>
                  <a:srgbClr val="FF0000"/>
                </a:solidFill>
              </a:rPr>
              <a:t>MERS</a:t>
            </a:r>
            <a:r>
              <a:rPr lang="ru-RU" sz="3300" smtClean="0"/>
              <a:t> ( камиле),</a:t>
            </a:r>
          </a:p>
          <a:p>
            <a:endParaRPr lang="ru-RU" sz="3300" smtClean="0"/>
          </a:p>
          <a:p>
            <a:pPr>
              <a:buNone/>
            </a:pPr>
            <a:r>
              <a:rPr lang="ru-RU" sz="3300" smtClean="0"/>
              <a:t>Оба су проузроковала озбиљне болест.</a:t>
            </a:r>
          </a:p>
          <a:p>
            <a:endParaRPr lang="ru-RU" smtClean="0"/>
          </a:p>
          <a:p>
            <a:pPr>
              <a:buNone/>
            </a:pPr>
            <a:endParaRPr lang="ru-RU" smtClean="0"/>
          </a:p>
        </p:txBody>
      </p:sp>
      <p:pic>
        <p:nvPicPr>
          <p:cNvPr id="1026" name="Picture 2" descr="C:\Users\Sneza\Desktop\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428736"/>
            <a:ext cx="3648191" cy="1857388"/>
          </a:xfrm>
          <a:prstGeom prst="rect">
            <a:avLst/>
          </a:prstGeom>
          <a:noFill/>
        </p:spPr>
      </p:pic>
      <p:pic>
        <p:nvPicPr>
          <p:cNvPr id="1027" name="Picture 3" descr="C:\Users\Sneza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3429000"/>
            <a:ext cx="288607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42048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700" smtClean="0"/>
              <a:t>Како се појавио нови коронавирус назван </a:t>
            </a:r>
            <a:br>
              <a:rPr lang="ru-RU" sz="2700" smtClean="0"/>
            </a:br>
            <a:r>
              <a:rPr lang="ru-RU" sz="2700" smtClean="0"/>
              <a:t>(</a:t>
            </a:r>
            <a:r>
              <a:rPr lang="en-US" sz="2700" smtClean="0"/>
              <a:t>SARS-COV-2</a:t>
            </a:r>
            <a:r>
              <a:rPr lang="ru-RU" sz="2700" smtClean="0"/>
              <a:t>)</a:t>
            </a:r>
            <a:r>
              <a:rPr lang="en-US" sz="2700" smtClean="0"/>
              <a:t/>
            </a:r>
            <a:br>
              <a:rPr lang="en-US" sz="2700" smtClean="0"/>
            </a:br>
            <a:endParaRPr lang="en-US" sz="27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smtClean="0"/>
              <a:t>Случајеви </a:t>
            </a:r>
            <a:r>
              <a:rPr lang="en-US" smtClean="0"/>
              <a:t>COVID</a:t>
            </a:r>
            <a:r>
              <a:rPr lang="sr-Cyrl-RS" smtClean="0"/>
              <a:t>-19 су били прво пријављено у Вухану,провинција Хубеи, у Кини, у децембру 2019.г.</a:t>
            </a:r>
          </a:p>
          <a:p>
            <a:endParaRPr lang="sr-Cyrl-RS" smtClean="0"/>
          </a:p>
          <a:p>
            <a:r>
              <a:rPr lang="sr-Cyrl-RS" smtClean="0"/>
              <a:t>Било је много раних случајева повезан са Хуанан пијацом на којој се продаје морска храна у Вухану.</a:t>
            </a:r>
          </a:p>
          <a:p>
            <a:pPr>
              <a:buNone/>
            </a:pPr>
            <a:endParaRPr lang="sr-Cyrl-RS" smtClean="0"/>
          </a:p>
          <a:p>
            <a:r>
              <a:rPr lang="sr-Cyrl-RS" smtClean="0"/>
              <a:t>Још није јасно која животиња је повезана са овом новом врстом коронавируса.</a:t>
            </a:r>
            <a:endParaRPr lang="en-US"/>
          </a:p>
        </p:txBody>
      </p:sp>
      <p:pic>
        <p:nvPicPr>
          <p:cNvPr id="3074" name="Picture 2" descr="C:\Users\Sneza\Desktop\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643050"/>
            <a:ext cx="3643338" cy="307183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071934" y="4929198"/>
            <a:ext cx="3714776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mtClean="0">
                <a:solidFill>
                  <a:schemeClr val="tx1"/>
                </a:solidFill>
              </a:rPr>
              <a:t>Ширење новог коронавируса у Вухану, Кина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643866" cy="714380"/>
          </a:xfrm>
        </p:spPr>
        <p:txBody>
          <a:bodyPr>
            <a:normAutofit fontScale="90000"/>
          </a:bodyPr>
          <a:lstStyle/>
          <a:p>
            <a:r>
              <a:rPr lang="sr-Cyrl-RS" sz="2400" smtClean="0"/>
              <a:t>Који су симптоми инфекције коронавирусом?</a:t>
            </a:r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mtClean="0"/>
              <a:t>Коронавируси су респираторни вируси, који се умножавају у дисајним путевима.</a:t>
            </a:r>
          </a:p>
          <a:p>
            <a:r>
              <a:rPr lang="ru-RU" smtClean="0"/>
              <a:t>Симптоми инфекције могу бити благи, попут прехладе.</a:t>
            </a:r>
          </a:p>
          <a:p>
            <a:r>
              <a:rPr lang="ru-RU" smtClean="0"/>
              <a:t>Могу бити и озбиљнији</a:t>
            </a:r>
          </a:p>
          <a:p>
            <a:pPr>
              <a:buNone/>
            </a:pPr>
            <a:r>
              <a:rPr lang="ru-RU" smtClean="0"/>
              <a:t>    унутар респираторног система као што су виђени  на Блиском Истоку.</a:t>
            </a:r>
          </a:p>
          <a:p>
            <a:r>
              <a:rPr lang="ru-RU" smtClean="0"/>
              <a:t>Синдром (</a:t>
            </a:r>
            <a:r>
              <a:rPr lang="en-US" smtClean="0">
                <a:solidFill>
                  <a:srgbClr val="FF0000"/>
                </a:solidFill>
              </a:rPr>
              <a:t>MERS</a:t>
            </a:r>
            <a:r>
              <a:rPr lang="ru-RU" smtClean="0"/>
              <a:t>)</a:t>
            </a:r>
          </a:p>
          <a:p>
            <a:r>
              <a:rPr lang="ru-RU" smtClean="0"/>
              <a:t>Тешки Акутни Респираторни</a:t>
            </a:r>
          </a:p>
          <a:p>
            <a:pPr>
              <a:buNone/>
            </a:pPr>
            <a:r>
              <a:rPr lang="ru-RU" smtClean="0"/>
              <a:t>    Синдром (</a:t>
            </a:r>
            <a:r>
              <a:rPr lang="en-US" smtClean="0">
                <a:solidFill>
                  <a:srgbClr val="FF0000"/>
                </a:solidFill>
              </a:rPr>
              <a:t>SARS</a:t>
            </a:r>
            <a:r>
              <a:rPr lang="ru-RU" smtClean="0"/>
              <a:t>)</a:t>
            </a:r>
            <a:endParaRPr lang="en-US"/>
          </a:p>
        </p:txBody>
      </p:sp>
      <p:pic>
        <p:nvPicPr>
          <p:cNvPr id="4098" name="Picture 2" descr="C:\Users\Sneza\Desktop\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8300" y="1785926"/>
            <a:ext cx="375128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3520440" cy="5554683"/>
          </a:xfrm>
        </p:spPr>
        <p:txBody>
          <a:bodyPr>
            <a:normAutofit fontScale="70000" lnSpcReduction="20000"/>
          </a:bodyPr>
          <a:lstStyle/>
          <a:p>
            <a:r>
              <a:rPr lang="ru-RU" smtClean="0"/>
              <a:t>Неки људи су заражени, али</a:t>
            </a:r>
            <a:r>
              <a:rPr lang="en-US" smtClean="0"/>
              <a:t> </a:t>
            </a:r>
            <a:r>
              <a:rPr lang="ru-RU" smtClean="0"/>
              <a:t>не показују симптоме</a:t>
            </a:r>
            <a:r>
              <a:rPr lang="en-US" smtClean="0"/>
              <a:t>.</a:t>
            </a:r>
            <a:endParaRPr lang="sr-Cyrl-RS" smtClean="0"/>
          </a:p>
          <a:p>
            <a:pPr>
              <a:buNone/>
            </a:pPr>
            <a:endParaRPr lang="sr-Cyrl-RS" smtClean="0"/>
          </a:p>
          <a:p>
            <a:r>
              <a:rPr lang="ru-RU" smtClean="0"/>
              <a:t>Отприлике 1 од 6 људи постају озбиљно болесни и развијају потешкоће у дисању.</a:t>
            </a:r>
          </a:p>
          <a:p>
            <a:pPr>
              <a:buNone/>
            </a:pPr>
            <a:endParaRPr lang="ru-RU" smtClean="0"/>
          </a:p>
          <a:p>
            <a:r>
              <a:rPr lang="ru-RU" smtClean="0"/>
              <a:t>Тежи облик болести имају они који су старији и / или који имају друге здравствене проблеме.</a:t>
            </a:r>
          </a:p>
          <a:p>
            <a:pPr>
              <a:buNone/>
            </a:pPr>
            <a:endParaRPr lang="sr-Cyrl-RS" smtClean="0"/>
          </a:p>
          <a:p>
            <a:r>
              <a:rPr lang="ru-RU" smtClean="0"/>
              <a:t>Уобичајени симптоми су</a:t>
            </a:r>
            <a:r>
              <a:rPr lang="sr-Cyrl-RS" smtClean="0"/>
              <a:t>:</a:t>
            </a:r>
            <a:r>
              <a:rPr lang="ru-RU" smtClean="0"/>
              <a:t> </a:t>
            </a:r>
            <a:r>
              <a:rPr lang="ru-RU" smtClean="0">
                <a:solidFill>
                  <a:srgbClr val="FF0000"/>
                </a:solidFill>
              </a:rPr>
              <a:t>грозница</a:t>
            </a:r>
            <a:r>
              <a:rPr lang="ru-RU" smtClean="0"/>
              <a:t>,</a:t>
            </a:r>
          </a:p>
          <a:p>
            <a:pPr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FF0000"/>
                </a:solidFill>
              </a:rPr>
              <a:t>температура</a:t>
            </a:r>
            <a:r>
              <a:rPr lang="ru-RU" smtClean="0"/>
              <a:t>,</a:t>
            </a:r>
          </a:p>
          <a:p>
            <a:pPr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FF0000"/>
                </a:solidFill>
              </a:rPr>
              <a:t>умор</a:t>
            </a:r>
            <a:r>
              <a:rPr lang="ru-RU" smtClean="0"/>
              <a:t> и</a:t>
            </a:r>
          </a:p>
          <a:p>
            <a:pPr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FF0000"/>
                </a:solidFill>
              </a:rPr>
              <a:t>кашаљ</a:t>
            </a:r>
            <a:r>
              <a:rPr lang="ru-RU" smtClean="0"/>
              <a:t>.</a:t>
            </a:r>
          </a:p>
          <a:p>
            <a:pPr>
              <a:buNone/>
            </a:pPr>
            <a:endParaRPr lang="ru-RU" smtClean="0"/>
          </a:p>
          <a:p>
            <a:pPr>
              <a:buNone/>
            </a:pPr>
            <a:endParaRPr lang="ru-RU" smtClean="0"/>
          </a:p>
          <a:p>
            <a:pPr>
              <a:buNone/>
            </a:pPr>
            <a:endParaRPr lang="en-US"/>
          </a:p>
        </p:txBody>
      </p:sp>
      <p:pic>
        <p:nvPicPr>
          <p:cNvPr id="6147" name="Picture 3" descr="C:\Users\Sneza\Desktop\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42918"/>
            <a:ext cx="400052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7239000" cy="214314"/>
          </a:xfrm>
        </p:spPr>
        <p:txBody>
          <a:bodyPr>
            <a:normAutofit fontScale="90000"/>
          </a:bodyPr>
          <a:lstStyle/>
          <a:p>
            <a:r>
              <a:rPr lang="sr-Cyrl-RS" sz="2700" smtClean="0"/>
              <a:t>Како можемо измерити тежину болести?</a:t>
            </a:r>
            <a:r>
              <a:rPr lang="sr-Cyrl-RS" smtClean="0"/>
              <a:t/>
            </a:r>
            <a:br>
              <a:rPr lang="sr-Cyrl-RS" smtClean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mtClean="0"/>
              <a:t>Фаталност случаја (</a:t>
            </a:r>
            <a:r>
              <a:rPr lang="en-US" smtClean="0"/>
              <a:t>CFR </a:t>
            </a:r>
            <a:r>
              <a:rPr lang="sr-Cyrl-RS" smtClean="0"/>
              <a:t>) је мера случајева који умиру од тог стања,  указује на тежину стања.</a:t>
            </a:r>
          </a:p>
          <a:p>
            <a:r>
              <a:rPr lang="sr-Cyrl-RS" smtClean="0"/>
              <a:t>Број смртних случајева међу оболелим особама.</a:t>
            </a:r>
          </a:p>
          <a:p>
            <a:r>
              <a:rPr lang="sr-Cyrl-RS" smtClean="0"/>
              <a:t>Број оболелих особа.</a:t>
            </a:r>
          </a:p>
          <a:p>
            <a:r>
              <a:rPr lang="en-US" smtClean="0"/>
              <a:t> </a:t>
            </a:r>
            <a:r>
              <a:rPr lang="sr-Cyrl-RS" smtClean="0"/>
              <a:t>За</a:t>
            </a:r>
            <a:r>
              <a:rPr lang="en-US" smtClean="0"/>
              <a:t> MERS: 37% </a:t>
            </a:r>
            <a:endParaRPr lang="sr-Cyrl-RS" smtClean="0"/>
          </a:p>
          <a:p>
            <a:r>
              <a:rPr lang="sr-Cyrl-RS" smtClean="0"/>
              <a:t> За </a:t>
            </a:r>
            <a:r>
              <a:rPr lang="en-US" smtClean="0"/>
              <a:t>SARS:10% </a:t>
            </a:r>
            <a:endParaRPr lang="sr-Cyrl-RS" smtClean="0"/>
          </a:p>
          <a:p>
            <a:r>
              <a:rPr lang="sr-Cyrl-RS" smtClean="0"/>
              <a:t> За</a:t>
            </a:r>
            <a:r>
              <a:rPr lang="en-US" smtClean="0"/>
              <a:t> COVID-19: </a:t>
            </a:r>
            <a:r>
              <a:rPr lang="sr-Cyrl-RS" smtClean="0"/>
              <a:t>око</a:t>
            </a:r>
            <a:r>
              <a:rPr lang="en-US" smtClean="0"/>
              <a:t> 2%  </a:t>
            </a:r>
            <a:endParaRPr lang="sr-Cyrl-R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242048" cy="285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smtClean="0"/>
              <a:t>Како се шире респираторни вируси?</a:t>
            </a:r>
            <a:br>
              <a:rPr lang="ru-RU" sz="2800" smtClean="0"/>
            </a:b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3520440" cy="5197493"/>
          </a:xfrm>
        </p:spPr>
        <p:txBody>
          <a:bodyPr>
            <a:normAutofit fontScale="70000" lnSpcReduction="20000"/>
          </a:bodyPr>
          <a:lstStyle/>
          <a:p>
            <a:r>
              <a:rPr lang="ru-RU" smtClean="0"/>
              <a:t>Респираторни вируси су вируси који инфицирају и умножавају се у дисајним путевима.</a:t>
            </a:r>
          </a:p>
          <a:p>
            <a:pPr>
              <a:buNone/>
            </a:pPr>
            <a:endParaRPr lang="ru-RU" smtClean="0"/>
          </a:p>
          <a:p>
            <a:r>
              <a:rPr lang="ru-RU" smtClean="0"/>
              <a:t>Преносе се путем: </a:t>
            </a:r>
          </a:p>
          <a:p>
            <a:r>
              <a:rPr lang="ru-RU" smtClean="0">
                <a:solidFill>
                  <a:srgbClr val="FF0000"/>
                </a:solidFill>
              </a:rPr>
              <a:t>Капљице</a:t>
            </a:r>
            <a:r>
              <a:rPr lang="ru-RU" smtClean="0"/>
              <a:t> (веће честице </a:t>
            </a:r>
          </a:p>
          <a:p>
            <a:pPr>
              <a:buNone/>
            </a:pPr>
            <a:r>
              <a:rPr lang="ru-RU" smtClean="0"/>
              <a:t>    &gt; 5 μм, путовање испод 1м)</a:t>
            </a:r>
          </a:p>
          <a:p>
            <a:r>
              <a:rPr lang="ru-RU" smtClean="0">
                <a:solidFill>
                  <a:srgbClr val="FF0000"/>
                </a:solidFill>
              </a:rPr>
              <a:t>Аеросоли</a:t>
            </a:r>
            <a:r>
              <a:rPr lang="ru-RU" smtClean="0"/>
              <a:t> (мање честице &lt;5 μм, путовање преко 1м)</a:t>
            </a:r>
          </a:p>
          <a:p>
            <a:r>
              <a:rPr lang="ru-RU" smtClean="0">
                <a:solidFill>
                  <a:srgbClr val="FF0000"/>
                </a:solidFill>
              </a:rPr>
              <a:t>Контактом</a:t>
            </a:r>
            <a:r>
              <a:rPr lang="ru-RU" smtClean="0"/>
              <a:t> </a:t>
            </a:r>
          </a:p>
          <a:p>
            <a:pPr>
              <a:buNone/>
            </a:pPr>
            <a:r>
              <a:rPr lang="ru-RU" smtClean="0"/>
              <a:t>    (нпр. са објектима који  су инфицирани капљицама а затим се додирну очи, нос и / или уста).</a:t>
            </a:r>
            <a:endParaRPr lang="en-US"/>
          </a:p>
        </p:txBody>
      </p:sp>
      <p:pic>
        <p:nvPicPr>
          <p:cNvPr id="7170" name="Picture 2" descr="C:\Users\Sneza\Desktop\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85860"/>
            <a:ext cx="4143404" cy="392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2">
      <a:dk1>
        <a:sysClr val="windowText" lastClr="000000"/>
      </a:dk1>
      <a:lt1>
        <a:sysClr val="window" lastClr="FFFFFF"/>
      </a:lt1>
      <a:dk2>
        <a:srgbClr val="3E5CB2"/>
      </a:dk2>
      <a:lt2>
        <a:srgbClr val="F4E7ED"/>
      </a:lt2>
      <a:accent1>
        <a:srgbClr val="618995"/>
      </a:accent1>
      <a:accent2>
        <a:srgbClr val="2A9BF8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123</TotalTime>
  <Words>554</Words>
  <Application>Microsoft Office PowerPoint</Application>
  <PresentationFormat>On-screen Show (4:3)</PresentationFormat>
  <Paragraphs>87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КОРОНА ВИРУСИ- covid-19</vt:lpstr>
      <vt:lpstr>У овој презентацији сазнаћете:</vt:lpstr>
      <vt:lpstr>Шта је коронавирус?</vt:lpstr>
      <vt:lpstr>Како се нови коронавирус појавио?</vt:lpstr>
      <vt:lpstr>      Како се појавио нови коронавирус назван  (SARS-COV-2) </vt:lpstr>
      <vt:lpstr>Који су симптоми инфекције коронавирусом?</vt:lpstr>
      <vt:lpstr>Slide 7</vt:lpstr>
      <vt:lpstr>Како можемо измерити тежину болести? </vt:lpstr>
      <vt:lpstr>Како се шире респираторни вируси? </vt:lpstr>
      <vt:lpstr>Како се вирус који изазива  COVID-19 шири? </vt:lpstr>
      <vt:lpstr>Шта ово значи за превенцију?</vt:lpstr>
      <vt:lpstr>ОСТАНИ КОД КУЋЕ! ЗАШТИТИ СЕБЕ И ДРУГЕ!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Sneza</dc:creator>
  <cp:lastModifiedBy>Sneza</cp:lastModifiedBy>
  <cp:revision>15</cp:revision>
  <dcterms:created xsi:type="dcterms:W3CDTF">2020-03-28T22:59:10Z</dcterms:created>
  <dcterms:modified xsi:type="dcterms:W3CDTF">2020-03-29T21:21:47Z</dcterms:modified>
</cp:coreProperties>
</file>